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6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97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460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0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19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56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20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201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03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58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307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7E57A3B-1089-4D8E-BBE7-9BA9D103B32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C0FEF15-BEC6-4FC0-A31D-C7D3179515E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80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День науки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24 октября 2025 года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628" y="457909"/>
            <a:ext cx="5892631" cy="22463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35992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004" y="490884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Единый урок «Культурный код моей страны»</a:t>
            </a:r>
            <a: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726908"/>
              </p:ext>
            </p:extLst>
          </p:nvPr>
        </p:nvGraphicFramePr>
        <p:xfrm>
          <a:off x="1063233" y="1848253"/>
          <a:ext cx="9931941" cy="4095346"/>
        </p:xfrm>
        <a:graphic>
          <a:graphicData uri="http://schemas.openxmlformats.org/drawingml/2006/table">
            <a:tbl>
              <a:tblPr firstRow="1" firstCol="1" bandRow="1"/>
              <a:tblGrid>
                <a:gridCol w="2836839">
                  <a:extLst>
                    <a:ext uri="{9D8B030D-6E8A-4147-A177-3AD203B41FA5}">
                      <a16:colId xmlns:a16="http://schemas.microsoft.com/office/drawing/2014/main" val="2708059447"/>
                    </a:ext>
                  </a:extLst>
                </a:gridCol>
                <a:gridCol w="3516520">
                  <a:extLst>
                    <a:ext uri="{9D8B030D-6E8A-4147-A177-3AD203B41FA5}">
                      <a16:colId xmlns:a16="http://schemas.microsoft.com/office/drawing/2014/main" val="621244075"/>
                    </a:ext>
                  </a:extLst>
                </a:gridCol>
                <a:gridCol w="3578582">
                  <a:extLst>
                    <a:ext uri="{9D8B030D-6E8A-4147-A177-3AD203B41FA5}">
                      <a16:colId xmlns:a16="http://schemas.microsoft.com/office/drawing/2014/main" val="1270342383"/>
                    </a:ext>
                  </a:extLst>
                </a:gridCol>
              </a:tblGrid>
              <a:tr h="521226">
                <a:tc gridSpan="3">
                  <a:txBody>
                    <a:bodyPr/>
                    <a:lstStyle/>
                    <a:p>
                      <a:pPr marL="180340" indent="2698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Единый урок «Культурный код моей страны»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207479"/>
                  </a:ext>
                </a:extLst>
              </a:tr>
              <a:tr h="446765"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 классы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08.00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каб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нач.школы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3468365"/>
                  </a:ext>
                </a:extLst>
              </a:tr>
              <a:tr h="446765"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 классы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каб.нач.школы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2545722"/>
                  </a:ext>
                </a:extLst>
              </a:tr>
              <a:tr h="446765"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класс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08.00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каб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35,19,20,24,37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324336"/>
                  </a:ext>
                </a:extLst>
              </a:tr>
              <a:tr h="893530"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,10,11 класс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08.00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каб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33,17,27,18,28, 38, 30, 16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317610"/>
                  </a:ext>
                </a:extLst>
              </a:tr>
              <a:tr h="446765"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классы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11.00 каб. 27,23,18,28,32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376949"/>
                  </a:ext>
                </a:extLst>
              </a:tr>
              <a:tr h="446765"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классы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 каб. 35,15,21,32,22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719586"/>
                  </a:ext>
                </a:extLst>
              </a:tr>
              <a:tr h="446765"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классы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 каб. 16,29,30,20,17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173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522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0820" y="675709"/>
            <a:ext cx="10058400" cy="1522742"/>
          </a:xfrm>
        </p:spPr>
        <p:txBody>
          <a:bodyPr>
            <a:noAutofit/>
          </a:bodyPr>
          <a:lstStyle/>
          <a:p>
            <a:pPr marL="180340" lvl="0" algn="ctr"/>
            <a:r>
              <a:rPr lang="ru-RU" sz="43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Школьная НПК «Твое открытие рядом» </a:t>
            </a:r>
            <a:r>
              <a:rPr lang="ru-RU" sz="43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3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3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этаж)</a:t>
            </a:r>
            <a:br>
              <a:rPr lang="ru-RU" sz="43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3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8192899"/>
              </p:ext>
            </p:extLst>
          </p:nvPr>
        </p:nvGraphicFramePr>
        <p:xfrm>
          <a:off x="1040861" y="1741251"/>
          <a:ext cx="10184858" cy="4357992"/>
        </p:xfrm>
        <a:graphic>
          <a:graphicData uri="http://schemas.openxmlformats.org/drawingml/2006/table">
            <a:tbl>
              <a:tblPr firstRow="1" firstCol="1" bandRow="1"/>
              <a:tblGrid>
                <a:gridCol w="2909079">
                  <a:extLst>
                    <a:ext uri="{9D8B030D-6E8A-4147-A177-3AD203B41FA5}">
                      <a16:colId xmlns:a16="http://schemas.microsoft.com/office/drawing/2014/main" val="3172221706"/>
                    </a:ext>
                  </a:extLst>
                </a:gridCol>
                <a:gridCol w="3606068">
                  <a:extLst>
                    <a:ext uri="{9D8B030D-6E8A-4147-A177-3AD203B41FA5}">
                      <a16:colId xmlns:a16="http://schemas.microsoft.com/office/drawing/2014/main" val="2903778311"/>
                    </a:ext>
                  </a:extLst>
                </a:gridCol>
                <a:gridCol w="3669711">
                  <a:extLst>
                    <a:ext uri="{9D8B030D-6E8A-4147-A177-3AD203B41FA5}">
                      <a16:colId xmlns:a16="http://schemas.microsoft.com/office/drawing/2014/main" val="2949951864"/>
                    </a:ext>
                  </a:extLst>
                </a:gridCol>
              </a:tblGrid>
              <a:tr h="396182">
                <a:tc gridSpan="3">
                  <a:txBody>
                    <a:bodyPr/>
                    <a:lstStyle/>
                    <a:p>
                      <a:pPr marL="180340" indent="269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Школьная НПК «Твое открытие рядом» (2 этаж)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898714"/>
                  </a:ext>
                </a:extLst>
              </a:tr>
              <a:tr h="1980905"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Участники защиты проектов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исследовательская/ проектная работа 2-11кл.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10.00-13.30-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Пристендовая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защита  (рекреация истории)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Щекодько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А.В.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995844"/>
                  </a:ext>
                </a:extLst>
              </a:tr>
              <a:tr h="1188543"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-«Культурный код моей семьи» (1-5кл)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10.00-13.30-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Пристендовая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защита (рекреация начальной школы 2 этаж)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Вилкова Н.А.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090498"/>
                  </a:ext>
                </a:extLst>
              </a:tr>
              <a:tr h="792362"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Посетители защиты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10.00-13.30- Пристендовая защита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indent="209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 1-11 классов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869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89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963" y="831352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Научный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экспериментарий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5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Интеллектуальный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флеш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(3 этаж)</a:t>
            </a:r>
            <a:r>
              <a:rPr lang="ru-RU" sz="4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846155"/>
              </p:ext>
            </p:extLst>
          </p:nvPr>
        </p:nvGraphicFramePr>
        <p:xfrm>
          <a:off x="949068" y="1556731"/>
          <a:ext cx="10870038" cy="1420379"/>
        </p:xfrm>
        <a:graphic>
          <a:graphicData uri="http://schemas.openxmlformats.org/drawingml/2006/table">
            <a:tbl>
              <a:tblPr firstRow="1" firstCol="1" bandRow="1"/>
              <a:tblGrid>
                <a:gridCol w="3104786">
                  <a:extLst>
                    <a:ext uri="{9D8B030D-6E8A-4147-A177-3AD203B41FA5}">
                      <a16:colId xmlns:a16="http://schemas.microsoft.com/office/drawing/2014/main" val="3111097768"/>
                    </a:ext>
                  </a:extLst>
                </a:gridCol>
                <a:gridCol w="2106293">
                  <a:extLst>
                    <a:ext uri="{9D8B030D-6E8A-4147-A177-3AD203B41FA5}">
                      <a16:colId xmlns:a16="http://schemas.microsoft.com/office/drawing/2014/main" val="1478113606"/>
                    </a:ext>
                  </a:extLst>
                </a:gridCol>
                <a:gridCol w="5658959">
                  <a:extLst>
                    <a:ext uri="{9D8B030D-6E8A-4147-A177-3AD203B41FA5}">
                      <a16:colId xmlns:a16="http://schemas.microsoft.com/office/drawing/2014/main" val="640721444"/>
                    </a:ext>
                  </a:extLst>
                </a:gridCol>
              </a:tblGrid>
              <a:tr h="339816">
                <a:tc gridSpan="3">
                  <a:txBody>
                    <a:bodyPr/>
                    <a:lstStyle/>
                    <a:p>
                      <a:pPr marR="111760" indent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261604"/>
                  </a:ext>
                </a:extLst>
              </a:tr>
              <a:tr h="466096"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классы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09.30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Руководители МО,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кл.рук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Потапова И.А.., актив 8-11 классов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530440"/>
                  </a:ext>
                </a:extLst>
              </a:tr>
              <a:tr h="438923"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классы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Руководители МО,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кл.рук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Соллер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С.А.. актив 8-11 классов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5105602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648029"/>
              </p:ext>
            </p:extLst>
          </p:nvPr>
        </p:nvGraphicFramePr>
        <p:xfrm>
          <a:off x="949068" y="3007488"/>
          <a:ext cx="10870039" cy="3368088"/>
        </p:xfrm>
        <a:graphic>
          <a:graphicData uri="http://schemas.openxmlformats.org/drawingml/2006/table">
            <a:tbl>
              <a:tblPr firstRow="1" firstCol="1" bandRow="1"/>
              <a:tblGrid>
                <a:gridCol w="441987">
                  <a:extLst>
                    <a:ext uri="{9D8B030D-6E8A-4147-A177-3AD203B41FA5}">
                      <a16:colId xmlns:a16="http://schemas.microsoft.com/office/drawing/2014/main" val="4227719534"/>
                    </a:ext>
                  </a:extLst>
                </a:gridCol>
                <a:gridCol w="4167818">
                  <a:extLst>
                    <a:ext uri="{9D8B030D-6E8A-4147-A177-3AD203B41FA5}">
                      <a16:colId xmlns:a16="http://schemas.microsoft.com/office/drawing/2014/main" val="2643086815"/>
                    </a:ext>
                  </a:extLst>
                </a:gridCol>
                <a:gridCol w="6260234">
                  <a:extLst>
                    <a:ext uri="{9D8B030D-6E8A-4147-A177-3AD203B41FA5}">
                      <a16:colId xmlns:a16="http://schemas.microsoft.com/office/drawing/2014/main" val="4008488498"/>
                    </a:ext>
                  </a:extLst>
                </a:gridCol>
              </a:tblGrid>
              <a:tr h="245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Квест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станция/кабинет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Ответственные за мероприятие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3878381"/>
                  </a:ext>
                </a:extLst>
              </a:tr>
              <a:tr h="737253">
                <a:tc>
                  <a:txBody>
                    <a:bodyPr/>
                    <a:lstStyle/>
                    <a:p>
                      <a:pPr marL="457200" lvl="0" indent="-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«Зал Старшего брата», 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каб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Клачкова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Ю.Е., Оленева О.А., Дуброва О.А., Исаева Е.А.,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Мишкова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Т.В.,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Доржипаланова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Х.Ш.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135517"/>
                  </a:ext>
                </a:extLst>
              </a:tr>
              <a:tr h="737253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«Зал Трёх сестёр», каб.31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Беспрозванных Р.И.., Барановская Т.А.,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Байбаева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Л.Ю.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2597668"/>
                  </a:ext>
                </a:extLst>
              </a:tr>
              <a:tr h="24575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«Зал Снежной королевы»,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каб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Новикова И.С.,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Кетрова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З.С.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554480"/>
                  </a:ext>
                </a:extLst>
              </a:tr>
              <a:tr h="49150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«Королевство кривых зеркал», каб.37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Белоусова Г.В., Буркова Л.В.,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Дюкова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А.В., Ростовых Е.И.,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9704366"/>
                  </a:ext>
                </a:extLst>
              </a:tr>
              <a:tr h="49150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91440" algn="l"/>
                        </a:tabLst>
                      </a:pPr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«Лаборатория загадок», каб. 38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Скиба К.Д., Грачева З.В.,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Коротаева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И.Д.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0997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965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2,4,5,6 классы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21679"/>
              </p:ext>
            </p:extLst>
          </p:nvPr>
        </p:nvGraphicFramePr>
        <p:xfrm>
          <a:off x="1097281" y="1819073"/>
          <a:ext cx="10245169" cy="4446246"/>
        </p:xfrm>
        <a:graphic>
          <a:graphicData uri="http://schemas.openxmlformats.org/drawingml/2006/table">
            <a:tbl>
              <a:tblPr firstRow="1" firstCol="1" bandRow="1"/>
              <a:tblGrid>
                <a:gridCol w="2926306">
                  <a:extLst>
                    <a:ext uri="{9D8B030D-6E8A-4147-A177-3AD203B41FA5}">
                      <a16:colId xmlns:a16="http://schemas.microsoft.com/office/drawing/2014/main" val="46513210"/>
                    </a:ext>
                  </a:extLst>
                </a:gridCol>
                <a:gridCol w="3627422">
                  <a:extLst>
                    <a:ext uri="{9D8B030D-6E8A-4147-A177-3AD203B41FA5}">
                      <a16:colId xmlns:a16="http://schemas.microsoft.com/office/drawing/2014/main" val="3581925603"/>
                    </a:ext>
                  </a:extLst>
                </a:gridCol>
                <a:gridCol w="3691441">
                  <a:extLst>
                    <a:ext uri="{9D8B030D-6E8A-4147-A177-3AD203B41FA5}">
                      <a16:colId xmlns:a16="http://schemas.microsoft.com/office/drawing/2014/main" val="200493340"/>
                    </a:ext>
                  </a:extLst>
                </a:gridCol>
              </a:tblGrid>
              <a:tr h="34217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Марафон знаний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463459"/>
                  </a:ext>
                </a:extLst>
              </a:tr>
              <a:tr h="659775"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класс станционная игра «Разумники»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Спортзал (11.00)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Кузнецова А.А., Движение «Первых»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7506346"/>
                  </a:ext>
                </a:extLst>
              </a:tr>
              <a:tr h="671012"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класс игровой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квиз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«Эрудиты » 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Спортивный зал  (09.30)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Агакишиева С.А., студенты ИРКПО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0807745"/>
                  </a:ext>
                </a:extLst>
              </a:tr>
              <a:tr h="969764"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класс интеллектуальный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квиз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«Мозговой штурм»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2-3 этаж в 11.00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Буртасова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Е.В., Маркина М.А., Родионова Ю.П.,  актив 8-11 классов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5050664"/>
                  </a:ext>
                </a:extLst>
              </a:tr>
              <a:tr h="1803522"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класс интеллектуальный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квиз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«Мозговой штурм»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2-3 этаж  в 12.00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Буртасова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Е.В., Маркина М.А., Родионова Ю.П.,  актив 8-11 классов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756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4019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7-11 классы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1695992"/>
              </p:ext>
            </p:extLst>
          </p:nvPr>
        </p:nvGraphicFramePr>
        <p:xfrm>
          <a:off x="1097281" y="1887167"/>
          <a:ext cx="9758788" cy="3819621"/>
        </p:xfrm>
        <a:graphic>
          <a:graphicData uri="http://schemas.openxmlformats.org/drawingml/2006/table">
            <a:tbl>
              <a:tblPr firstRow="1" firstCol="1" bandRow="1"/>
              <a:tblGrid>
                <a:gridCol w="2787382">
                  <a:extLst>
                    <a:ext uri="{9D8B030D-6E8A-4147-A177-3AD203B41FA5}">
                      <a16:colId xmlns:a16="http://schemas.microsoft.com/office/drawing/2014/main" val="2997790789"/>
                    </a:ext>
                  </a:extLst>
                </a:gridCol>
                <a:gridCol w="3455213">
                  <a:extLst>
                    <a:ext uri="{9D8B030D-6E8A-4147-A177-3AD203B41FA5}">
                      <a16:colId xmlns:a16="http://schemas.microsoft.com/office/drawing/2014/main" val="2373346931"/>
                    </a:ext>
                  </a:extLst>
                </a:gridCol>
                <a:gridCol w="3516193">
                  <a:extLst>
                    <a:ext uri="{9D8B030D-6E8A-4147-A177-3AD203B41FA5}">
                      <a16:colId xmlns:a16="http://schemas.microsoft.com/office/drawing/2014/main" val="17884524"/>
                    </a:ext>
                  </a:extLst>
                </a:gridCol>
              </a:tblGrid>
              <a:tr h="432908">
                <a:tc gridSpan="3">
                  <a:txBody>
                    <a:bodyPr/>
                    <a:lstStyle/>
                    <a:p>
                      <a:pPr marR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Открытый разговор «</a:t>
                      </a:r>
                      <a:r>
                        <a:rPr lang="ru-RU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Кинособытие</a:t>
                      </a: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897122"/>
                  </a:ext>
                </a:extLst>
              </a:tr>
              <a:tr h="832475"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7 -8 классы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12.00 Актовый зал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руководители,  организаторы Ок. А.Р., Лоскутова А.В.,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Алифирова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Е.А.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470484"/>
                  </a:ext>
                </a:extLst>
              </a:tr>
              <a:tr h="61850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Брейн</a:t>
                      </a: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-ринг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433636"/>
                  </a:ext>
                </a:extLst>
              </a:tr>
              <a:tr h="1763989">
                <a:tc>
                  <a:txBody>
                    <a:bodyPr/>
                    <a:lstStyle/>
                    <a:p>
                      <a:pPr marR="111760"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9-11 классы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12.00 каб.34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руководители, Кузнецова А.А., Школьный парламент/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студотряды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176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10073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</TotalTime>
  <Words>418</Words>
  <Application>Microsoft Office PowerPoint</Application>
  <PresentationFormat>Широкоэкранный</PresentationFormat>
  <Paragraphs>86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Times New Roman</vt:lpstr>
      <vt:lpstr>Ретро</vt:lpstr>
      <vt:lpstr>День науки</vt:lpstr>
      <vt:lpstr>Единый урок «Культурный код моей страны» </vt:lpstr>
      <vt:lpstr>Школьная НПК «Твое открытие рядом»  (2 этаж) </vt:lpstr>
      <vt:lpstr>Научный экспериментарий «Интеллектуальный флеш» (3 этаж) </vt:lpstr>
      <vt:lpstr>2,4,5,6 классы </vt:lpstr>
      <vt:lpstr>7-11 классы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науки</dc:title>
  <dc:creator>Администрация</dc:creator>
  <cp:lastModifiedBy>Администрация</cp:lastModifiedBy>
  <cp:revision>9</cp:revision>
  <dcterms:created xsi:type="dcterms:W3CDTF">2025-10-13T00:14:33Z</dcterms:created>
  <dcterms:modified xsi:type="dcterms:W3CDTF">2025-10-20T04:30:57Z</dcterms:modified>
</cp:coreProperties>
</file>